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78" d="100"/>
          <a:sy n="78" d="100"/>
        </p:scale>
        <p:origin x="-8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134" y="-6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C14-F508-4E81-A0FE-1F7CB5A86DB5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B3F0-AA59-411E-94EB-68C9AC9EE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Criminal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9, </a:t>
            </a:r>
            <a:r>
              <a:rPr lang="en-US" dirty="0" smtClean="0"/>
              <a:t>Lecture</a:t>
            </a:r>
            <a:r>
              <a:rPr lang="en-US" baseline="0" dirty="0" smtClean="0"/>
              <a:t> </a:t>
            </a:r>
            <a:r>
              <a:rPr lang="en-US" baseline="0" dirty="0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Criminal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9:  Property Crimes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 smtClean="0"/>
              <a:t>1:  Larceny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Crimes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Property generally crimes are those which involve the unlawful transfer of possession and/or title to property</a:t>
            </a:r>
          </a:p>
          <a:p>
            <a:pPr lvl="1"/>
            <a:r>
              <a:rPr lang="en-US" dirty="0" smtClean="0"/>
              <a:t>Larceny</a:t>
            </a:r>
          </a:p>
          <a:p>
            <a:pPr lvl="1"/>
            <a:r>
              <a:rPr lang="en-US" dirty="0" smtClean="0"/>
              <a:t>Embezzlement</a:t>
            </a:r>
          </a:p>
          <a:p>
            <a:pPr lvl="1"/>
            <a:r>
              <a:rPr lang="en-US" dirty="0" smtClean="0"/>
              <a:t>False Pretenses</a:t>
            </a:r>
          </a:p>
          <a:p>
            <a:pPr lvl="1"/>
            <a:r>
              <a:rPr lang="en-US" dirty="0" smtClean="0"/>
              <a:t>Larceny-by-Trick</a:t>
            </a:r>
          </a:p>
          <a:p>
            <a:pPr lvl="1"/>
            <a:r>
              <a:rPr lang="en-US" dirty="0" smtClean="0"/>
              <a:t>Robbery</a:t>
            </a:r>
          </a:p>
          <a:p>
            <a:pPr lvl="1"/>
            <a:r>
              <a:rPr lang="en-US" dirty="0" smtClean="0"/>
              <a:t>Burglary</a:t>
            </a:r>
          </a:p>
          <a:p>
            <a:pPr lvl="2"/>
            <a:r>
              <a:rPr lang="en-US" i="1" dirty="0" smtClean="0"/>
              <a:t>Strictly speaking need not involve possession/title to property, however I include it here for pedagogical reasons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Larceny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Basic traditional “theft” crime</a:t>
            </a:r>
          </a:p>
          <a:p>
            <a:r>
              <a:rPr lang="en-US" dirty="0" smtClean="0"/>
              <a:t>CL:  “the </a:t>
            </a:r>
            <a:r>
              <a:rPr lang="en-US" dirty="0" err="1" smtClean="0"/>
              <a:t>trespassory</a:t>
            </a:r>
            <a:r>
              <a:rPr lang="en-US" dirty="0" smtClean="0"/>
              <a:t> taking and carrying away of the personal property of another with intent to steal or permanently deprive [the person] thereof”</a:t>
            </a:r>
          </a:p>
          <a:p>
            <a:pPr lvl="1"/>
            <a:r>
              <a:rPr lang="en-US" dirty="0" smtClean="0"/>
              <a:t>Specific intent crime</a:t>
            </a:r>
          </a:p>
          <a:p>
            <a:r>
              <a:rPr lang="en-US" i="1" dirty="0" smtClean="0"/>
              <a:t>A note on MPC Property crimes – they are consolidated into a single section (§ 223) and thus do not precisely correspond to CL categorizations</a:t>
            </a:r>
            <a:endParaRPr lang="en-US" i="1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Larceny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MPC § 223.2 – “Theft by Unlawful Taking or Disposition”</a:t>
            </a:r>
          </a:p>
          <a:p>
            <a:pPr lvl="1"/>
            <a:r>
              <a:rPr lang="en-US" dirty="0" smtClean="0"/>
              <a:t>(1) Movable Property. A person is guilty of theft if he unlawfully takes, </a:t>
            </a:r>
            <a:r>
              <a:rPr lang="en-US" dirty="0" smtClean="0"/>
              <a:t>or exercises </a:t>
            </a:r>
            <a:r>
              <a:rPr lang="en-US" dirty="0" smtClean="0"/>
              <a:t>unlawful control over, movable property of another with purpose </a:t>
            </a:r>
            <a:r>
              <a:rPr lang="en-US" dirty="0" smtClean="0"/>
              <a:t>to deprive </a:t>
            </a:r>
            <a:r>
              <a:rPr lang="en-US" dirty="0" smtClean="0"/>
              <a:t>him thereof.</a:t>
            </a:r>
          </a:p>
          <a:p>
            <a:pPr lvl="1"/>
            <a:r>
              <a:rPr lang="en-US" dirty="0" smtClean="0"/>
              <a:t>(2) Immovable property. A person is guilty of theft if he </a:t>
            </a:r>
            <a:r>
              <a:rPr lang="en-US" dirty="0" smtClean="0"/>
              <a:t>unlawfully transfers </a:t>
            </a:r>
            <a:r>
              <a:rPr lang="en-US" dirty="0" smtClean="0"/>
              <a:t>immovable property of another or any interest therein with </a:t>
            </a:r>
            <a:r>
              <a:rPr lang="en-US" dirty="0" smtClean="0"/>
              <a:t>purpose to </a:t>
            </a:r>
            <a:r>
              <a:rPr lang="en-US" dirty="0" smtClean="0"/>
              <a:t>benefit himself or another not entitled thereto.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Larceny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MPC definitions are more “straightforward” than CL definitions</a:t>
            </a:r>
          </a:p>
          <a:p>
            <a:pPr lvl="1"/>
            <a:r>
              <a:rPr lang="en-US" dirty="0" smtClean="0"/>
              <a:t>CL definitions require some analysis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Trespassory</a:t>
            </a:r>
            <a:r>
              <a:rPr lang="en-US" dirty="0" smtClean="0"/>
              <a:t> taking away”</a:t>
            </a:r>
          </a:p>
          <a:p>
            <a:pPr lvl="1"/>
            <a:r>
              <a:rPr lang="en-US" dirty="0" smtClean="0"/>
              <a:t>There is no larceny-with-permission</a:t>
            </a:r>
          </a:p>
          <a:p>
            <a:pPr lvl="1"/>
            <a:r>
              <a:rPr lang="en-US" dirty="0" smtClean="0"/>
              <a:t>There must be some physical “trespass to” (conversion of) the property (torts standard!)</a:t>
            </a:r>
          </a:p>
          <a:p>
            <a:pPr lvl="1"/>
            <a:r>
              <a:rPr lang="en-US" dirty="0" smtClean="0"/>
              <a:t>There must be an action of physical movement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Larceny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“. . . of the personal property of another . . .”</a:t>
            </a:r>
          </a:p>
          <a:p>
            <a:pPr lvl="1"/>
            <a:r>
              <a:rPr lang="en-US" dirty="0" smtClean="0"/>
              <a:t>There is no larceny-by-mistake</a:t>
            </a:r>
          </a:p>
          <a:p>
            <a:pPr lvl="2"/>
            <a:r>
              <a:rPr lang="en-US" dirty="0" smtClean="0"/>
              <a:t>You cannot commit larceny of your own property, even if you believe it to be the property of another</a:t>
            </a:r>
          </a:p>
          <a:p>
            <a:pPr lvl="2"/>
            <a:r>
              <a:rPr lang="en-US" dirty="0" smtClean="0"/>
              <a:t>Abandoned property (generally) cannot constitute larceny</a:t>
            </a:r>
          </a:p>
          <a:p>
            <a:r>
              <a:rPr lang="en-US" dirty="0" smtClean="0"/>
              <a:t>“ . . . with the intent to [steal the property]”</a:t>
            </a:r>
          </a:p>
          <a:p>
            <a:pPr lvl="1"/>
            <a:r>
              <a:rPr lang="en-US" dirty="0" smtClean="0"/>
              <a:t>Again, no larceny-by-mistake (specific intent)</a:t>
            </a:r>
          </a:p>
          <a:p>
            <a:pPr lvl="2"/>
            <a:r>
              <a:rPr lang="en-US" dirty="0" smtClean="0"/>
              <a:t>You cannot commit larceny of another’s property you genuinely believe to be your own</a:t>
            </a:r>
          </a:p>
          <a:p>
            <a:pPr lvl="2"/>
            <a:r>
              <a:rPr lang="en-US" dirty="0" smtClean="0"/>
              <a:t>Temporary deprivation (“borrowing” without permission) may fail to qualify larceny (fact-specific inquiry as to intent)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20195</TotalTime>
  <Words>351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Criminal Law</vt:lpstr>
      <vt:lpstr>Criminal Law</vt:lpstr>
      <vt:lpstr>Property Crimes</vt:lpstr>
      <vt:lpstr>Larceny</vt:lpstr>
      <vt:lpstr>Larceny</vt:lpstr>
      <vt:lpstr>Larceny</vt:lpstr>
      <vt:lpstr>Larceny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728</cp:revision>
  <dcterms:created xsi:type="dcterms:W3CDTF">2015-12-09T04:26:39Z</dcterms:created>
  <dcterms:modified xsi:type="dcterms:W3CDTF">2015-12-25T06:14:50Z</dcterms:modified>
</cp:coreProperties>
</file>